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68C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125E28-5B78-4ED7-B2E1-CE95A446BF52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BB54C4-0D6E-4198-A6DC-7930C7B9BCD6}" type="slidenum">
              <a:rPr lang="en-AU"/>
              <a:pPr/>
              <a:t>1</a:t>
            </a:fld>
            <a:endParaRPr lang="en-AU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educatcarhou"/>
          <p:cNvPicPr>
            <a:picLocks noChangeAspect="1" noChangeArrowheads="1"/>
          </p:cNvPicPr>
          <p:nvPr/>
        </p:nvPicPr>
        <p:blipFill>
          <a:blip r:embed="rId2" cstate="print">
            <a:lum bright="-24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7200" y="1905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AU"/>
              <a:t>Click to edit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971800"/>
            <a:ext cx="77724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533400" y="6248400"/>
            <a:ext cx="1905000" cy="457200"/>
          </a:xfrm>
        </p:spPr>
        <p:txBody>
          <a:bodyPr/>
          <a:lstStyle>
            <a:lvl1pPr>
              <a:defRPr>
                <a:solidFill>
                  <a:srgbClr val="CCECFF"/>
                </a:solidFill>
              </a:defRPr>
            </a:lvl1pPr>
          </a:lstStyle>
          <a:p>
            <a:endParaRPr lang="en-A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2971800" y="6248400"/>
            <a:ext cx="2895600" cy="457200"/>
          </a:xfrm>
        </p:spPr>
        <p:txBody>
          <a:bodyPr/>
          <a:lstStyle>
            <a:lvl1pPr>
              <a:defRPr>
                <a:solidFill>
                  <a:srgbClr val="CCECFF"/>
                </a:solidFill>
              </a:defRPr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400800" y="6248400"/>
            <a:ext cx="1905000" cy="457200"/>
          </a:xfrm>
        </p:spPr>
        <p:txBody>
          <a:bodyPr/>
          <a:lstStyle>
            <a:lvl1pPr>
              <a:defRPr>
                <a:solidFill>
                  <a:srgbClr val="CCECFF"/>
                </a:solidFill>
              </a:defRPr>
            </a:lvl1pPr>
          </a:lstStyle>
          <a:p>
            <a:fld id="{23E50DB5-6EA3-4867-8A1F-D108C77B84E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3076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7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07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7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C33B82-6421-4E6F-8F3B-2133C29B9FE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381000"/>
            <a:ext cx="19431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381000"/>
            <a:ext cx="56769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ADBCF5-C016-481C-A9B4-C37E511A55B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F9936-3DB0-400E-BBA0-D1B939D672B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125E69-27DD-4598-A84E-61054BA46D5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6002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6002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CFAFC-02AD-44B4-A917-B0905DC6D04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85F76-315A-42BF-95F6-0451B8F91C0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9068B2-E75A-4692-8BB2-CA4CD698671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749077-0165-4D73-B525-E3778A096D2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87C85-1EED-4C36-AB6C-912038DE813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A05F97-8610-419B-A9CB-9FB25E6149B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968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educatcarhou"/>
          <p:cNvPicPr>
            <a:picLocks noChangeAspect="1" noChangeArrowheads="1"/>
          </p:cNvPicPr>
          <p:nvPr/>
        </p:nvPicPr>
        <p:blipFill>
          <a:blip r:embed="rId13" cstate="print">
            <a:lum bright="-24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381000"/>
            <a:ext cx="6400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600200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j-lt"/>
              </a:defRPr>
            </a:lvl1pPr>
          </a:lstStyle>
          <a:p>
            <a:endParaRPr lang="en-A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j-lt"/>
              </a:defRPr>
            </a:lvl1pPr>
          </a:lstStyle>
          <a:p>
            <a:endParaRPr lang="en-A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j-lt"/>
              </a:defRPr>
            </a:lvl1pPr>
          </a:lstStyle>
          <a:p>
            <a:fld id="{59C14439-9BB6-4BED-AAE3-AD8AACEF1EDE}" type="slidenum">
              <a:rPr lang="en-AU"/>
              <a:pPr/>
              <a:t>‹#›</a:t>
            </a:fld>
            <a:endParaRPr lang="en-A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5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5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5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5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5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Monotype Sort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Monotype Sort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968C7"/>
            </a:gs>
            <a:gs pos="100000">
              <a:srgbClr val="3968C7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Child </a:t>
            </a:r>
            <a:r>
              <a:rPr lang="en-AU" dirty="0"/>
              <a:t>Studies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sz="4000"/>
              <a:t>Child Development and Play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5 stages of social play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 b="1" u="sng"/>
              <a:t>Solitary play</a:t>
            </a:r>
            <a:r>
              <a:rPr lang="en-AU"/>
              <a:t> – 0-18mths. Play alone with adult nearby; explore environment; adult initiated play – clap hands; aware of other children but interaction is limited / accidental.</a:t>
            </a:r>
          </a:p>
          <a:p>
            <a:pPr>
              <a:lnSpc>
                <a:spcPct val="90000"/>
              </a:lnSpc>
            </a:pPr>
            <a:r>
              <a:rPr lang="en-AU" b="1" u="sng"/>
              <a:t>Parallel Play</a:t>
            </a:r>
            <a:r>
              <a:rPr lang="en-AU"/>
              <a:t> – 18-30 mths. Play alongside. Awareness but no real attempt to play or communicate together. Play intently, alone.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/>
              <a:t>5 stages of play – cont’d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b="1" u="sng"/>
              <a:t>Associative play</a:t>
            </a:r>
            <a:r>
              <a:rPr lang="en-AU"/>
              <a:t> – 2 ½ + - copying other children</a:t>
            </a:r>
          </a:p>
          <a:p>
            <a:r>
              <a:rPr lang="en-AU"/>
              <a:t>Deliberate and extended interaction between children</a:t>
            </a:r>
          </a:p>
          <a:p>
            <a:r>
              <a:rPr lang="en-AU"/>
              <a:t>Extended time but limited communication</a:t>
            </a:r>
          </a:p>
          <a:p>
            <a:r>
              <a:rPr lang="en-AU"/>
              <a:t>Beginning to watch older children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/>
              <a:t>5 stages of play (cont’d)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71600" y="1600200"/>
            <a:ext cx="7772400" cy="4495800"/>
          </a:xfrm>
        </p:spPr>
        <p:txBody>
          <a:bodyPr/>
          <a:lstStyle/>
          <a:p>
            <a:r>
              <a:rPr lang="en-AU" b="1" u="sng"/>
              <a:t>Cooperative Play</a:t>
            </a:r>
            <a:r>
              <a:rPr lang="en-AU"/>
              <a:t> – 3 yrs + most children able to play actively together</a:t>
            </a:r>
          </a:p>
          <a:p>
            <a:r>
              <a:rPr lang="en-AU"/>
              <a:t>Decide together what to do and play</a:t>
            </a:r>
          </a:p>
          <a:p>
            <a:r>
              <a:rPr lang="en-AU"/>
              <a:t>Share materials and ideas</a:t>
            </a:r>
          </a:p>
          <a:p>
            <a:r>
              <a:rPr lang="en-AU"/>
              <a:t>Communication established</a:t>
            </a:r>
          </a:p>
          <a:p>
            <a:r>
              <a:rPr lang="en-AU"/>
              <a:t>Relationship evident</a:t>
            </a:r>
            <a:endParaRPr lang="en-AU" b="1" u="sng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/>
              <a:t>5 stages of play (cont’d)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b="1" u="sng"/>
              <a:t>Competitive play</a:t>
            </a:r>
            <a:r>
              <a:rPr lang="en-AU"/>
              <a:t> – 6+ children able to play together in games with rules</a:t>
            </a:r>
          </a:p>
          <a:p>
            <a:r>
              <a:rPr lang="en-AU"/>
              <a:t>Understand that rules games have winners</a:t>
            </a:r>
          </a:p>
          <a:p>
            <a:r>
              <a:rPr lang="en-AU"/>
              <a:t>Understand not everyone can be winners</a:t>
            </a:r>
            <a:endParaRPr lang="en-AU" b="1" u="sng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159750" cy="838200"/>
          </a:xfrm>
        </p:spPr>
        <p:txBody>
          <a:bodyPr/>
          <a:lstStyle/>
          <a:p>
            <a:r>
              <a:rPr lang="en-AU"/>
              <a:t>Developmental Stages of play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447087" cy="51117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AU"/>
              <a:t>Important to match play activities with developmental level</a:t>
            </a:r>
          </a:p>
          <a:p>
            <a:pPr>
              <a:lnSpc>
                <a:spcPct val="90000"/>
              </a:lnSpc>
            </a:pPr>
            <a:r>
              <a:rPr lang="en-AU"/>
              <a:t>Infants – simple items that stimulate senses and encourage exploration</a:t>
            </a:r>
          </a:p>
          <a:p>
            <a:pPr>
              <a:lnSpc>
                <a:spcPct val="90000"/>
              </a:lnSpc>
            </a:pPr>
            <a:r>
              <a:rPr lang="en-AU"/>
              <a:t>Toddlers – physical activities – mobile and energetic</a:t>
            </a:r>
          </a:p>
          <a:p>
            <a:pPr>
              <a:lnSpc>
                <a:spcPct val="90000"/>
              </a:lnSpc>
            </a:pPr>
            <a:r>
              <a:rPr lang="en-AU"/>
              <a:t>Pre-schoolers – develop new abilities – make things they are proud of</a:t>
            </a:r>
          </a:p>
          <a:p>
            <a:pPr>
              <a:lnSpc>
                <a:spcPct val="90000"/>
              </a:lnSpc>
            </a:pPr>
            <a:r>
              <a:rPr lang="en-AU"/>
              <a:t>Early primary – longer attention spans – more sustained games - adult skills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Types of Play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Spontaneous play and structured play</a:t>
            </a:r>
          </a:p>
          <a:p>
            <a:r>
              <a:rPr lang="en-AU"/>
              <a:t>Preschool – more structured play – both still important.</a:t>
            </a:r>
          </a:p>
          <a:p>
            <a:r>
              <a:rPr lang="en-AU"/>
              <a:t>Six types of play: creative; discovery or exploratory; imaginative or pretend; manipulative; physical; social.</a:t>
            </a:r>
          </a:p>
          <a:p>
            <a:r>
              <a:rPr lang="en-AU"/>
              <a:t>Can be involved in more than one type of play at a time</a:t>
            </a:r>
          </a:p>
          <a:p>
            <a:endParaRPr lang="en-A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Creative play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2800"/>
              <a:t>Expresses ideas or emotions to make something original</a:t>
            </a:r>
          </a:p>
          <a:p>
            <a:r>
              <a:rPr lang="en-AU" sz="2800"/>
              <a:t>Helps children discover properties of materials as well as fine motor development</a:t>
            </a:r>
          </a:p>
          <a:p>
            <a:r>
              <a:rPr lang="en-AU" sz="2800"/>
              <a:t>Encourages experimentation and exploration</a:t>
            </a:r>
          </a:p>
          <a:p>
            <a:r>
              <a:rPr lang="en-AU" sz="2800"/>
              <a:t>Usually satisfying and hence increases self esteem</a:t>
            </a:r>
          </a:p>
          <a:p>
            <a:r>
              <a:rPr lang="en-AU" sz="2800"/>
              <a:t>End product not important – should always be praised for their efforts.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Discovery play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Allows children to find out about objects – size; shape; colour; texture; uses</a:t>
            </a:r>
          </a:p>
          <a:p>
            <a:r>
              <a:rPr lang="en-AU"/>
              <a:t>Objects can break – learns to take care</a:t>
            </a:r>
          </a:p>
          <a:p>
            <a:r>
              <a:rPr lang="en-AU"/>
              <a:t>Uses all senses – sight, taste, smell, touch, hearing</a:t>
            </a:r>
          </a:p>
          <a:p>
            <a:r>
              <a:rPr lang="en-AU"/>
              <a:t>May involve climbing a tree, digging in sand, pulling a toy apart or putting a hand in the honey jar.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Imaginative play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 sz="2800"/>
              <a:t>Imagines to be someone else or somewhere else</a:t>
            </a:r>
          </a:p>
          <a:p>
            <a:pPr>
              <a:lnSpc>
                <a:spcPct val="90000"/>
              </a:lnSpc>
            </a:pPr>
            <a:r>
              <a:rPr lang="en-AU" sz="2800"/>
              <a:t>Often those around must imagine too</a:t>
            </a:r>
          </a:p>
          <a:p>
            <a:pPr>
              <a:lnSpc>
                <a:spcPct val="90000"/>
              </a:lnSpc>
            </a:pPr>
            <a:r>
              <a:rPr lang="en-AU" sz="2800"/>
              <a:t>May talk to toys or objects, make up manes using characters.</a:t>
            </a:r>
          </a:p>
          <a:p>
            <a:pPr>
              <a:lnSpc>
                <a:spcPct val="90000"/>
              </a:lnSpc>
            </a:pPr>
            <a:r>
              <a:rPr lang="en-AU" sz="2800"/>
              <a:t>Act out using words</a:t>
            </a:r>
          </a:p>
          <a:p>
            <a:pPr>
              <a:lnSpc>
                <a:spcPct val="90000"/>
              </a:lnSpc>
            </a:pPr>
            <a:r>
              <a:rPr lang="en-AU" sz="2800"/>
              <a:t>Helps them understand behaviour and roles eg. Shopping, families, doctors</a:t>
            </a:r>
          </a:p>
          <a:p>
            <a:pPr>
              <a:lnSpc>
                <a:spcPct val="90000"/>
              </a:lnSpc>
            </a:pPr>
            <a:r>
              <a:rPr lang="en-AU" sz="2800"/>
              <a:t>Develop communication and social skills</a:t>
            </a:r>
          </a:p>
          <a:p>
            <a:pPr>
              <a:lnSpc>
                <a:spcPct val="90000"/>
              </a:lnSpc>
            </a:pPr>
            <a:r>
              <a:rPr lang="en-AU" sz="2800"/>
              <a:t>Allows them to act out fears and fantasies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Manipulative play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Involves working with the hands in a skilful way</a:t>
            </a:r>
          </a:p>
          <a:p>
            <a:r>
              <a:rPr lang="en-AU"/>
              <a:t>Coordinates hands, eyes and brain</a:t>
            </a:r>
          </a:p>
          <a:p>
            <a:r>
              <a:rPr lang="en-AU"/>
              <a:t>Learns shapes, to sort and think logically </a:t>
            </a:r>
          </a:p>
          <a:p>
            <a:r>
              <a:rPr lang="en-AU"/>
              <a:t>Develops fine and gross motor skills</a:t>
            </a:r>
          </a:p>
          <a:p>
            <a:r>
              <a:rPr lang="en-AU"/>
              <a:t>Sense of satisfaction from achievement</a:t>
            </a:r>
          </a:p>
          <a:p>
            <a:endParaRPr lang="en-AU"/>
          </a:p>
          <a:p>
            <a:endParaRPr lang="en-A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Physical play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Body work or exercise</a:t>
            </a:r>
          </a:p>
          <a:p>
            <a:r>
              <a:rPr lang="en-AU"/>
              <a:t>Running, chasings, crawling, jumping, balancing, ball games, riding…</a:t>
            </a:r>
          </a:p>
          <a:p>
            <a:r>
              <a:rPr lang="en-AU"/>
              <a:t>Learn muscle control and coordination</a:t>
            </a:r>
          </a:p>
          <a:p>
            <a:r>
              <a:rPr lang="en-AU"/>
              <a:t>Use energy</a:t>
            </a:r>
          </a:p>
          <a:p>
            <a:r>
              <a:rPr lang="en-AU"/>
              <a:t>Develop fitness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Social play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Playing together is social play</a:t>
            </a:r>
          </a:p>
          <a:p>
            <a:r>
              <a:rPr lang="en-AU"/>
              <a:t>Learn sharing, communication, acceptable behaviour, belonging.</a:t>
            </a:r>
          </a:p>
          <a:p>
            <a:r>
              <a:rPr lang="en-AU"/>
              <a:t>Learn consequences of anti-social behaviour</a:t>
            </a:r>
          </a:p>
          <a:p>
            <a:r>
              <a:rPr lang="en-AU"/>
              <a:t>Observe others</a:t>
            </a:r>
          </a:p>
          <a:p>
            <a:r>
              <a:rPr lang="en-AU"/>
              <a:t>Learn about relationships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ildrens drawings on blue design template">
  <a:themeElements>
    <a:clrScheme name="Childrens drawings on blue design template 1">
      <a:dk1>
        <a:srgbClr val="000066"/>
      </a:dk1>
      <a:lt1>
        <a:srgbClr val="FFFFFF"/>
      </a:lt1>
      <a:dk2>
        <a:srgbClr val="4A8AC4"/>
      </a:dk2>
      <a:lt2>
        <a:srgbClr val="F7CC17"/>
      </a:lt2>
      <a:accent1>
        <a:srgbClr val="CDCD1F"/>
      </a:accent1>
      <a:accent2>
        <a:srgbClr val="368D2D"/>
      </a:accent2>
      <a:accent3>
        <a:srgbClr val="B1C4DE"/>
      </a:accent3>
      <a:accent4>
        <a:srgbClr val="DADADA"/>
      </a:accent4>
      <a:accent5>
        <a:srgbClr val="E3E3AB"/>
      </a:accent5>
      <a:accent6>
        <a:srgbClr val="307F28"/>
      </a:accent6>
      <a:hlink>
        <a:srgbClr val="0066FF"/>
      </a:hlink>
      <a:folHlink>
        <a:srgbClr val="FF9900"/>
      </a:folHlink>
    </a:clrScheme>
    <a:fontScheme name="Childrens drawings on blue design template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hildrens drawings on blue design template 1">
        <a:dk1>
          <a:srgbClr val="000066"/>
        </a:dk1>
        <a:lt1>
          <a:srgbClr val="FFFFFF"/>
        </a:lt1>
        <a:dk2>
          <a:srgbClr val="4A8AC4"/>
        </a:dk2>
        <a:lt2>
          <a:srgbClr val="F7CC17"/>
        </a:lt2>
        <a:accent1>
          <a:srgbClr val="CDCD1F"/>
        </a:accent1>
        <a:accent2>
          <a:srgbClr val="368D2D"/>
        </a:accent2>
        <a:accent3>
          <a:srgbClr val="B1C4DE"/>
        </a:accent3>
        <a:accent4>
          <a:srgbClr val="DADADA"/>
        </a:accent4>
        <a:accent5>
          <a:srgbClr val="E3E3AB"/>
        </a:accent5>
        <a:accent6>
          <a:srgbClr val="307F28"/>
        </a:accent6>
        <a:hlink>
          <a:srgbClr val="0066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Childrens drawings on blue design template</Template>
  <TotalTime>138</TotalTime>
  <Words>537</Words>
  <Application>Microsoft Office PowerPoint</Application>
  <PresentationFormat>On-screen Show (4:3)</PresentationFormat>
  <Paragraphs>69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Childrens drawings on blue design template</vt:lpstr>
      <vt:lpstr>Child Studies</vt:lpstr>
      <vt:lpstr>Developmental Stages of play</vt:lpstr>
      <vt:lpstr>Types of Play</vt:lpstr>
      <vt:lpstr>Creative play</vt:lpstr>
      <vt:lpstr>Discovery play</vt:lpstr>
      <vt:lpstr>Imaginative play</vt:lpstr>
      <vt:lpstr>Manipulative play</vt:lpstr>
      <vt:lpstr>Physical play</vt:lpstr>
      <vt:lpstr>Social play</vt:lpstr>
      <vt:lpstr>5 stages of social play</vt:lpstr>
      <vt:lpstr>5 stages of play – cont’d</vt:lpstr>
      <vt:lpstr>5 stages of play (cont’d)</vt:lpstr>
      <vt:lpstr>5 stages of play (cont’d)</vt:lpstr>
      <vt:lpstr>Slide 14</vt:lpstr>
    </vt:vector>
  </TitlesOfParts>
  <Manager/>
  <Company>DEET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Childhood Studies</dc:title>
  <dc:subject/>
  <dc:creator>DEET</dc:creator>
  <cp:keywords/>
  <dc:description/>
  <cp:lastModifiedBy>DomainAdmin</cp:lastModifiedBy>
  <cp:revision>14</cp:revision>
  <dcterms:created xsi:type="dcterms:W3CDTF">2008-05-15T07:25:38Z</dcterms:created>
  <dcterms:modified xsi:type="dcterms:W3CDTF">2011-04-18T00:38:35Z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TC011408101033</vt:lpwstr>
  </property>
</Properties>
</file>